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aymondd\Local%20Settings\Temporary%20Internet%20Files\Content.Outlook\WENA28OA\Copy%20of%20school_segregation9%2019EDITS_4bar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aymondd\Local%20Settings\Temporary%20Internet%20Files\Content.Outlook\WENA28OA\Copy%20of%20school_segregation9%2019EDITS_4bar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aymondd\Local%20Settings\Temporary%20Internet%20Files\Content.Outlook\WENA28OA\Copy%20of%20school_segregation9%2019EDITS_4bar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aymondd\Local%20Settings\Temporary%20Internet%20Files\Content.Outlook\WENA28OA\Copy%20of%20school_segregation9%2019EDITS_4ba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Asian</a:t>
            </a:r>
          </a:p>
        </c:rich>
      </c:tx>
      <c:layout>
        <c:manualLayout>
          <c:xMode val="edge"/>
          <c:yMode val="edge"/>
          <c:x val="0.46654855643044618"/>
          <c:y val="2.7777777777777814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'4 Bars'!$M$3</c:f>
              <c:strCache>
                <c:ptCount val="1"/>
                <c:pt idx="0">
                  <c:v>2001-2002</c:v>
                </c:pt>
              </c:strCache>
            </c:strRef>
          </c:tx>
          <c:cat>
            <c:strRef>
              <c:f>'4 Bars'!$L$4:$L$7</c:f>
              <c:strCache>
                <c:ptCount val="4"/>
                <c:pt idx="0">
                  <c:v>Elementary</c:v>
                </c:pt>
                <c:pt idx="1">
                  <c:v>Middle </c:v>
                </c:pt>
                <c:pt idx="2">
                  <c:v>High School</c:v>
                </c:pt>
                <c:pt idx="3">
                  <c:v>City Population Under Age 18</c:v>
                </c:pt>
              </c:strCache>
            </c:strRef>
          </c:cat>
          <c:val>
            <c:numRef>
              <c:f>'4 Bars'!$M$4:$M$7</c:f>
              <c:numCache>
                <c:formatCode>0.0%</c:formatCode>
                <c:ptCount val="4"/>
                <c:pt idx="0">
                  <c:v>0.6030293000000001</c:v>
                </c:pt>
                <c:pt idx="1">
                  <c:v>0.55475419999999998</c:v>
                </c:pt>
                <c:pt idx="2">
                  <c:v>0.50255989999999984</c:v>
                </c:pt>
                <c:pt idx="3">
                  <c:v>0.5908000000000001</c:v>
                </c:pt>
              </c:numCache>
            </c:numRef>
          </c:val>
        </c:ser>
        <c:ser>
          <c:idx val="1"/>
          <c:order val="1"/>
          <c:tx>
            <c:strRef>
              <c:f>'4 Bars'!$N$3</c:f>
              <c:strCache>
                <c:ptCount val="1"/>
                <c:pt idx="0">
                  <c:v>2010-2011</c:v>
                </c:pt>
              </c:strCache>
            </c:strRef>
          </c:tx>
          <c:cat>
            <c:strRef>
              <c:f>'4 Bars'!$L$4:$L$7</c:f>
              <c:strCache>
                <c:ptCount val="4"/>
                <c:pt idx="0">
                  <c:v>Elementary</c:v>
                </c:pt>
                <c:pt idx="1">
                  <c:v>Middle </c:v>
                </c:pt>
                <c:pt idx="2">
                  <c:v>High School</c:v>
                </c:pt>
                <c:pt idx="3">
                  <c:v>City Population Under Age 18</c:v>
                </c:pt>
              </c:strCache>
            </c:strRef>
          </c:cat>
          <c:val>
            <c:numRef>
              <c:f>'4 Bars'!$N$4:$N$7</c:f>
              <c:numCache>
                <c:formatCode>0.0%</c:formatCode>
                <c:ptCount val="4"/>
                <c:pt idx="0">
                  <c:v>0.61249469999999995</c:v>
                </c:pt>
                <c:pt idx="1">
                  <c:v>0.57674879999999995</c:v>
                </c:pt>
                <c:pt idx="2">
                  <c:v>0.54206120000000002</c:v>
                </c:pt>
                <c:pt idx="3">
                  <c:v>0.59390000000000009</c:v>
                </c:pt>
              </c:numCache>
            </c:numRef>
          </c:val>
        </c:ser>
        <c:axId val="63548800"/>
        <c:axId val="48153728"/>
      </c:barChart>
      <c:catAx>
        <c:axId val="63548800"/>
        <c:scaling>
          <c:orientation val="minMax"/>
        </c:scaling>
        <c:axPos val="b"/>
        <c:tickLblPos val="nextTo"/>
        <c:crossAx val="48153728"/>
        <c:crosses val="autoZero"/>
        <c:auto val="1"/>
        <c:lblAlgn val="ctr"/>
        <c:lblOffset val="100"/>
      </c:catAx>
      <c:valAx>
        <c:axId val="48153728"/>
        <c:scaling>
          <c:orientation val="minMax"/>
          <c:max val="0.75000000000000044"/>
          <c:min val="0"/>
        </c:scaling>
        <c:axPos val="l"/>
        <c:majorGridlines/>
        <c:numFmt formatCode="0%" sourceLinked="0"/>
        <c:tickLblPos val="nextTo"/>
        <c:crossAx val="63548800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Hispanic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'4 Bars'!$P$3</c:f>
              <c:strCache>
                <c:ptCount val="1"/>
                <c:pt idx="0">
                  <c:v>2001-2002</c:v>
                </c:pt>
              </c:strCache>
            </c:strRef>
          </c:tx>
          <c:cat>
            <c:strRef>
              <c:f>'4 Bars'!$O$4:$O$7</c:f>
              <c:strCache>
                <c:ptCount val="4"/>
                <c:pt idx="0">
                  <c:v>Elementary</c:v>
                </c:pt>
                <c:pt idx="1">
                  <c:v>Middle </c:v>
                </c:pt>
                <c:pt idx="2">
                  <c:v>High School</c:v>
                </c:pt>
                <c:pt idx="3">
                  <c:v>City Population Under Age 18</c:v>
                </c:pt>
              </c:strCache>
            </c:strRef>
          </c:cat>
          <c:val>
            <c:numRef>
              <c:f>'4 Bars'!$P$4:$P$7</c:f>
              <c:numCache>
                <c:formatCode>0.0%</c:formatCode>
                <c:ptCount val="4"/>
                <c:pt idx="0">
                  <c:v>0.50311469999999991</c:v>
                </c:pt>
                <c:pt idx="1">
                  <c:v>0.55475419999999998</c:v>
                </c:pt>
                <c:pt idx="2">
                  <c:v>0.50255989999999984</c:v>
                </c:pt>
                <c:pt idx="3">
                  <c:v>0.50390000000000001</c:v>
                </c:pt>
              </c:numCache>
            </c:numRef>
          </c:val>
        </c:ser>
        <c:ser>
          <c:idx val="1"/>
          <c:order val="1"/>
          <c:tx>
            <c:strRef>
              <c:f>'4 Bars'!$Q$3</c:f>
              <c:strCache>
                <c:ptCount val="1"/>
                <c:pt idx="0">
                  <c:v>2010-2011</c:v>
                </c:pt>
              </c:strCache>
            </c:strRef>
          </c:tx>
          <c:cat>
            <c:strRef>
              <c:f>'4 Bars'!$O$4:$O$7</c:f>
              <c:strCache>
                <c:ptCount val="4"/>
                <c:pt idx="0">
                  <c:v>Elementary</c:v>
                </c:pt>
                <c:pt idx="1">
                  <c:v>Middle </c:v>
                </c:pt>
                <c:pt idx="2">
                  <c:v>High School</c:v>
                </c:pt>
                <c:pt idx="3">
                  <c:v>City Population Under Age 18</c:v>
                </c:pt>
              </c:strCache>
            </c:strRef>
          </c:cat>
          <c:val>
            <c:numRef>
              <c:f>'4 Bars'!$Q$4:$Q$7</c:f>
              <c:numCache>
                <c:formatCode>0.0%</c:formatCode>
                <c:ptCount val="4"/>
                <c:pt idx="0">
                  <c:v>0.4879207000000001</c:v>
                </c:pt>
                <c:pt idx="1">
                  <c:v>0.47969330000000004</c:v>
                </c:pt>
                <c:pt idx="2">
                  <c:v>0.4203053000000001</c:v>
                </c:pt>
                <c:pt idx="3">
                  <c:v>0.49520000000000003</c:v>
                </c:pt>
              </c:numCache>
            </c:numRef>
          </c:val>
        </c:ser>
        <c:axId val="48580096"/>
        <c:axId val="48581632"/>
      </c:barChart>
      <c:catAx>
        <c:axId val="48580096"/>
        <c:scaling>
          <c:orientation val="minMax"/>
        </c:scaling>
        <c:axPos val="b"/>
        <c:tickLblPos val="nextTo"/>
        <c:crossAx val="48581632"/>
        <c:crosses val="autoZero"/>
        <c:auto val="1"/>
        <c:lblAlgn val="ctr"/>
        <c:lblOffset val="100"/>
      </c:catAx>
      <c:valAx>
        <c:axId val="48581632"/>
        <c:scaling>
          <c:orientation val="minMax"/>
          <c:max val="0.75000000000000044"/>
          <c:min val="0"/>
        </c:scaling>
        <c:axPos val="l"/>
        <c:majorGridlines/>
        <c:numFmt formatCode="0%" sourceLinked="0"/>
        <c:tickLblPos val="nextTo"/>
        <c:crossAx val="48580096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Black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'4 Bars'!$B$11</c:f>
              <c:strCache>
                <c:ptCount val="1"/>
                <c:pt idx="0">
                  <c:v>2001-2002</c:v>
                </c:pt>
              </c:strCache>
            </c:strRef>
          </c:tx>
          <c:cat>
            <c:strRef>
              <c:f>'4 Bars'!$A$12:$A$15</c:f>
              <c:strCache>
                <c:ptCount val="4"/>
                <c:pt idx="0">
                  <c:v>Elementary</c:v>
                </c:pt>
                <c:pt idx="1">
                  <c:v>Middle </c:v>
                </c:pt>
                <c:pt idx="2">
                  <c:v>High School</c:v>
                </c:pt>
                <c:pt idx="3">
                  <c:v>City Population Under Age 18</c:v>
                </c:pt>
              </c:strCache>
            </c:strRef>
          </c:cat>
          <c:val>
            <c:numRef>
              <c:f>'4 Bars'!$B$12:$B$15</c:f>
              <c:numCache>
                <c:formatCode>0.0%</c:formatCode>
                <c:ptCount val="4"/>
                <c:pt idx="0">
                  <c:v>0.5928447</c:v>
                </c:pt>
                <c:pt idx="1">
                  <c:v>0.54112170000000004</c:v>
                </c:pt>
                <c:pt idx="2">
                  <c:v>0.42509130000000001</c:v>
                </c:pt>
                <c:pt idx="3">
                  <c:v>0.64750000000000008</c:v>
                </c:pt>
              </c:numCache>
            </c:numRef>
          </c:val>
        </c:ser>
        <c:ser>
          <c:idx val="1"/>
          <c:order val="1"/>
          <c:tx>
            <c:strRef>
              <c:f>'4 Bars'!$C$11</c:f>
              <c:strCache>
                <c:ptCount val="1"/>
                <c:pt idx="0">
                  <c:v>2010-2011</c:v>
                </c:pt>
              </c:strCache>
            </c:strRef>
          </c:tx>
          <c:cat>
            <c:strRef>
              <c:f>'4 Bars'!$A$12:$A$15</c:f>
              <c:strCache>
                <c:ptCount val="4"/>
                <c:pt idx="0">
                  <c:v>Elementary</c:v>
                </c:pt>
                <c:pt idx="1">
                  <c:v>Middle </c:v>
                </c:pt>
                <c:pt idx="2">
                  <c:v>High School</c:v>
                </c:pt>
                <c:pt idx="3">
                  <c:v>City Population Under Age 18</c:v>
                </c:pt>
              </c:strCache>
            </c:strRef>
          </c:cat>
          <c:val>
            <c:numRef>
              <c:f>'4 Bars'!$C$12:$C$15</c:f>
              <c:numCache>
                <c:formatCode>0.0%</c:formatCode>
                <c:ptCount val="4"/>
                <c:pt idx="0">
                  <c:v>0.59569760000000005</c:v>
                </c:pt>
                <c:pt idx="1">
                  <c:v>0.55426969999999998</c:v>
                </c:pt>
                <c:pt idx="2">
                  <c:v>0.41944350000000002</c:v>
                </c:pt>
                <c:pt idx="3">
                  <c:v>0.63640000000000008</c:v>
                </c:pt>
              </c:numCache>
            </c:numRef>
          </c:val>
        </c:ser>
        <c:axId val="48594304"/>
        <c:axId val="48624768"/>
      </c:barChart>
      <c:catAx>
        <c:axId val="48594304"/>
        <c:scaling>
          <c:orientation val="minMax"/>
        </c:scaling>
        <c:axPos val="b"/>
        <c:tickLblPos val="nextTo"/>
        <c:crossAx val="48624768"/>
        <c:crosses val="autoZero"/>
        <c:auto val="1"/>
        <c:lblAlgn val="ctr"/>
        <c:lblOffset val="100"/>
      </c:catAx>
      <c:valAx>
        <c:axId val="48624768"/>
        <c:scaling>
          <c:orientation val="minMax"/>
          <c:max val="0.75000000000000044"/>
          <c:min val="0"/>
        </c:scaling>
        <c:axPos val="l"/>
        <c:majorGridlines/>
        <c:numFmt formatCode="0%" sourceLinked="0"/>
        <c:tickLblPos val="nextTo"/>
        <c:crossAx val="48594304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White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'4 Bars'!$B$17</c:f>
              <c:strCache>
                <c:ptCount val="1"/>
                <c:pt idx="0">
                  <c:v>2001-2002</c:v>
                </c:pt>
              </c:strCache>
            </c:strRef>
          </c:tx>
          <c:cat>
            <c:strRef>
              <c:f>'4 Bars'!$A$18:$A$21</c:f>
              <c:strCache>
                <c:ptCount val="4"/>
                <c:pt idx="0">
                  <c:v>Elementary</c:v>
                </c:pt>
                <c:pt idx="1">
                  <c:v>Middle </c:v>
                </c:pt>
                <c:pt idx="2">
                  <c:v>High School</c:v>
                </c:pt>
                <c:pt idx="3">
                  <c:v>City Population Under Age 18</c:v>
                </c:pt>
              </c:strCache>
            </c:strRef>
          </c:cat>
          <c:val>
            <c:numRef>
              <c:f>'4 Bars'!$B$18:$B$21</c:f>
              <c:numCache>
                <c:formatCode>0.0%</c:formatCode>
                <c:ptCount val="4"/>
                <c:pt idx="0">
                  <c:v>0.69823769999999996</c:v>
                </c:pt>
                <c:pt idx="1">
                  <c:v>0.63652180000000014</c:v>
                </c:pt>
                <c:pt idx="2">
                  <c:v>0.5695616</c:v>
                </c:pt>
                <c:pt idx="3">
                  <c:v>0.71140000000000003</c:v>
                </c:pt>
              </c:numCache>
            </c:numRef>
          </c:val>
        </c:ser>
        <c:ser>
          <c:idx val="1"/>
          <c:order val="1"/>
          <c:tx>
            <c:strRef>
              <c:f>'4 Bars'!$C$17</c:f>
              <c:strCache>
                <c:ptCount val="1"/>
                <c:pt idx="0">
                  <c:v>2010-2011</c:v>
                </c:pt>
              </c:strCache>
            </c:strRef>
          </c:tx>
          <c:cat>
            <c:strRef>
              <c:f>'4 Bars'!$A$18:$A$21</c:f>
              <c:strCache>
                <c:ptCount val="4"/>
                <c:pt idx="0">
                  <c:v>Elementary</c:v>
                </c:pt>
                <c:pt idx="1">
                  <c:v>Middle </c:v>
                </c:pt>
                <c:pt idx="2">
                  <c:v>High School</c:v>
                </c:pt>
                <c:pt idx="3">
                  <c:v>City Population Under Age 18</c:v>
                </c:pt>
              </c:strCache>
            </c:strRef>
          </c:cat>
          <c:val>
            <c:numRef>
              <c:f>'4 Bars'!$C$18:$C$21</c:f>
              <c:numCache>
                <c:formatCode>0.0%</c:formatCode>
                <c:ptCount val="4"/>
                <c:pt idx="0">
                  <c:v>0.6671469000000001</c:v>
                </c:pt>
                <c:pt idx="1">
                  <c:v>0.63813930000000008</c:v>
                </c:pt>
                <c:pt idx="2">
                  <c:v>0.56919019999999998</c:v>
                </c:pt>
                <c:pt idx="3">
                  <c:v>0.70600000000000007</c:v>
                </c:pt>
              </c:numCache>
            </c:numRef>
          </c:val>
        </c:ser>
        <c:axId val="49038848"/>
        <c:axId val="49040384"/>
      </c:barChart>
      <c:catAx>
        <c:axId val="49038848"/>
        <c:scaling>
          <c:orientation val="minMax"/>
        </c:scaling>
        <c:axPos val="b"/>
        <c:tickLblPos val="nextTo"/>
        <c:crossAx val="49040384"/>
        <c:crosses val="autoZero"/>
        <c:auto val="1"/>
        <c:lblAlgn val="ctr"/>
        <c:lblOffset val="100"/>
      </c:catAx>
      <c:valAx>
        <c:axId val="49040384"/>
        <c:scaling>
          <c:orientation val="minMax"/>
          <c:max val="0.75000000000000044"/>
          <c:min val="0"/>
        </c:scaling>
        <c:axPos val="l"/>
        <c:majorGridlines/>
        <c:numFmt formatCode="0%" sourceLinked="0"/>
        <c:tickLblPos val="nextTo"/>
        <c:crossAx val="49038848"/>
        <c:crosses val="autoZero"/>
        <c:crossBetween val="between"/>
        <c:majorUnit val="0.1"/>
      </c:valAx>
    </c:plotArea>
    <c:legend>
      <c:legendPos val="b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418B-5C22-4F0B-AE00-B0D93296E8D9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E03-E274-40B7-A7F2-180F901669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418B-5C22-4F0B-AE00-B0D93296E8D9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E03-E274-40B7-A7F2-180F901669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418B-5C22-4F0B-AE00-B0D93296E8D9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E03-E274-40B7-A7F2-180F901669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418B-5C22-4F0B-AE00-B0D93296E8D9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E03-E274-40B7-A7F2-180F901669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418B-5C22-4F0B-AE00-B0D93296E8D9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E03-E274-40B7-A7F2-180F901669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418B-5C22-4F0B-AE00-B0D93296E8D9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E03-E274-40B7-A7F2-180F901669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418B-5C22-4F0B-AE00-B0D93296E8D9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E03-E274-40B7-A7F2-180F901669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418B-5C22-4F0B-AE00-B0D93296E8D9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E03-E274-40B7-A7F2-180F901669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418B-5C22-4F0B-AE00-B0D93296E8D9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E03-E274-40B7-A7F2-180F901669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418B-5C22-4F0B-AE00-B0D93296E8D9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E03-E274-40B7-A7F2-180F901669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418B-5C22-4F0B-AE00-B0D93296E8D9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E03-E274-40B7-A7F2-180F901669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4418B-5C22-4F0B-AE00-B0D93296E8D9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55E03-E274-40B7-A7F2-180F901669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762000" y="76200"/>
            <a:ext cx="7543800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Q: Have NYC schools become more or less segregated over the last 10 years?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705600" y="6457890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Source: IBO analysis of student data provided by the DOE’</a:t>
            </a:r>
            <a:endParaRPr lang="en-US" sz="1000" dirty="0"/>
          </a:p>
        </p:txBody>
      </p:sp>
      <p:graphicFrame>
        <p:nvGraphicFramePr>
          <p:cNvPr id="16" name="Chart 15"/>
          <p:cNvGraphicFramePr/>
          <p:nvPr/>
        </p:nvGraphicFramePr>
        <p:xfrm>
          <a:off x="0" y="609600"/>
          <a:ext cx="4495800" cy="2743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4829175" y="628650"/>
          <a:ext cx="4495800" cy="2743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Chart 18"/>
          <p:cNvGraphicFramePr/>
          <p:nvPr/>
        </p:nvGraphicFramePr>
        <p:xfrm>
          <a:off x="28575" y="3524250"/>
          <a:ext cx="4495800" cy="2743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Chart 19"/>
          <p:cNvGraphicFramePr/>
          <p:nvPr/>
        </p:nvGraphicFramePr>
        <p:xfrm>
          <a:off x="4876800" y="3524250"/>
          <a:ext cx="4495800" cy="2743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2667000"/>
            <a:ext cx="7848600" cy="341632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At all grade levels, Asian students now experience more segregation while Hispanic students experience less, in line with citywide trends.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Citywide, census measures show that blacks and whites face slightly less segregation since 2000, however, school level changes for these groups varied by school type.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With the exception of Asian elementary school students, in all cases schools are less segregated than the citywide population under age 18.  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Regardless of year and racial or ethnic group, high schools are the least segregated environment and elementary schools the most segregated.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228601"/>
            <a:ext cx="7848600" cy="203132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The dissimilarity index measures the extent to which one racial/ethnic group is segregated from all others.</a:t>
            </a:r>
          </a:p>
          <a:p>
            <a:endParaRPr lang="en-US" dirty="0" smtClean="0"/>
          </a:p>
          <a:p>
            <a:r>
              <a:rPr lang="en-US" dirty="0" smtClean="0"/>
              <a:t>For example, in 2010-11, 67 percent of white elementary students in the city would have to move to another school in order to be perfectly integrated throughout the system.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685800"/>
            <a:ext cx="297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Backup Table</a:t>
            </a:r>
            <a:endParaRPr lang="en-US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398" y="1524000"/>
          <a:ext cx="8382002" cy="3886203"/>
        </p:xfrm>
        <a:graphic>
          <a:graphicData uri="http://schemas.openxmlformats.org/drawingml/2006/table">
            <a:tbl>
              <a:tblPr/>
              <a:tblGrid>
                <a:gridCol w="760167"/>
                <a:gridCol w="699700"/>
                <a:gridCol w="552849"/>
                <a:gridCol w="777445"/>
                <a:gridCol w="751529"/>
                <a:gridCol w="633474"/>
                <a:gridCol w="552849"/>
                <a:gridCol w="552849"/>
                <a:gridCol w="668027"/>
                <a:gridCol w="682424"/>
                <a:gridCol w="552849"/>
                <a:gridCol w="552849"/>
                <a:gridCol w="644991"/>
              </a:tblGrid>
              <a:tr h="43946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All Public School Students (Without Charters)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61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61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946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2000-2001 Schools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Census Data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2010-2011 Schools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Census Data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CHANGE BETWEEN YEARS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03541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80" marR="6280" marT="628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Elementary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Middle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High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Citywide population under 18 yrs old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Elementary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Middle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High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NYC population under 18 yrs old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Elementary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Middle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NYC population under 18 yrs old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61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Asian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60.3%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55.5%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50.3%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59.1%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61.2%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57.7%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54.2%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59.4%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2.2%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4.0%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161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Hispanic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50.3%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48.0%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42.0%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50.4%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48.8%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47.4%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40.6%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49.5%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-1.5%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-0.6%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-1.5%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-0.9%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61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Black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59.3%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54.1%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42.5%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64.8%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59.6%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55.4%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41.9%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63.6%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-0.6%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-1.1%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69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White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69.8%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63.7%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57.0%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71.1%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66.7%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63.8%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56.9%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70.6%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-3.1%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0.0%</a:t>
                      </a:r>
                    </a:p>
                  </a:txBody>
                  <a:tcPr marL="6280" marR="6280" marT="628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-0.5%</a:t>
                      </a:r>
                    </a:p>
                  </a:txBody>
                  <a:tcPr marL="6280" marR="6280" marT="62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1940</TotalTime>
  <Words>339</Words>
  <Application>Microsoft Office PowerPoint</Application>
  <PresentationFormat>On-screen Show (4:3)</PresentationFormat>
  <Paragraphs>89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IBO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gretchenj</dc:creator>
  <cp:lastModifiedBy>publication</cp:lastModifiedBy>
  <cp:revision>176</cp:revision>
  <dcterms:created xsi:type="dcterms:W3CDTF">2012-08-08T16:40:09Z</dcterms:created>
  <dcterms:modified xsi:type="dcterms:W3CDTF">2013-01-24T21:38:27Z</dcterms:modified>
</cp:coreProperties>
</file>